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1"/>
    <p:sldMasterId id="2147483728" r:id="rId2"/>
  </p:sldMasterIdLst>
  <p:notesMasterIdLst>
    <p:notesMasterId r:id="rId21"/>
  </p:notesMasterIdLst>
  <p:sldIdLst>
    <p:sldId id="256" r:id="rId3"/>
    <p:sldId id="379" r:id="rId4"/>
    <p:sldId id="380" r:id="rId5"/>
    <p:sldId id="381" r:id="rId6"/>
    <p:sldId id="382" r:id="rId7"/>
    <p:sldId id="396" r:id="rId8"/>
    <p:sldId id="398" r:id="rId9"/>
    <p:sldId id="401" r:id="rId10"/>
    <p:sldId id="399" r:id="rId11"/>
    <p:sldId id="400" r:id="rId12"/>
    <p:sldId id="384" r:id="rId13"/>
    <p:sldId id="397" r:id="rId14"/>
    <p:sldId id="386" r:id="rId15"/>
    <p:sldId id="383" r:id="rId16"/>
    <p:sldId id="389" r:id="rId17"/>
    <p:sldId id="394" r:id="rId18"/>
    <p:sldId id="375" r:id="rId19"/>
    <p:sldId id="376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7" y="0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7" y="9119173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/>
            </a:lvl1pPr>
          </a:lstStyle>
          <a:p>
            <a:pPr>
              <a:defRPr/>
            </a:pPr>
            <a:fld id="{AEC082F5-BDDF-4645-8F9E-DF86C4E94C8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678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082F5-BDDF-4645-8F9E-DF86C4E94C8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05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623889"/>
            <a:ext cx="5219700" cy="699822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buNone/>
              <a:defRPr sz="3200"/>
            </a:lvl1pPr>
          </a:lstStyle>
          <a:p>
            <a:pPr eaLnBrk="1" hangingPunct="1"/>
            <a:r>
              <a:rPr lang="en-US" sz="3600" dirty="0"/>
              <a:t>Headline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3" y="1614488"/>
            <a:ext cx="4113212" cy="84998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143000" indent="-228600">
              <a:buFont typeface="Arial"/>
              <a:buChar char="•"/>
              <a:defRPr sz="16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Descriptive text here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026038" y="1614488"/>
            <a:ext cx="3616311" cy="4089302"/>
          </a:xfrm>
          <a:prstGeom prst="rect">
            <a:avLst/>
          </a:prstGeom>
        </p:spPr>
        <p:txBody>
          <a:bodyPr vert="horz"/>
          <a:lstStyle>
            <a:lvl1pPr marL="119063" indent="-119063">
              <a:defRPr sz="1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93713" y="2636302"/>
            <a:ext cx="4113212" cy="3067488"/>
          </a:xfrm>
          <a:prstGeom prst="rect">
            <a:avLst/>
          </a:prstGeom>
        </p:spPr>
        <p:txBody>
          <a:bodyPr vert="horz"/>
          <a:lstStyle>
            <a:lvl1pPr marL="285750" indent="-283464">
              <a:buFont typeface="Arial"/>
              <a:buChar char="•"/>
              <a:defRPr sz="1600"/>
            </a:lvl1pPr>
            <a:lvl2pPr marL="742950" indent="-283464">
              <a:buFont typeface="Arial"/>
              <a:buChar char="•"/>
              <a:defRPr sz="1600"/>
            </a:lvl2pPr>
            <a:lvl3pPr marL="1200150" indent="-283464">
              <a:buFont typeface="Arial"/>
              <a:buChar char="•"/>
              <a:defRPr sz="1600"/>
            </a:lvl3pPr>
            <a:lvl4pPr marL="1657350" indent="-283464">
              <a:buFont typeface="Arial"/>
              <a:buChar char="•"/>
              <a:defRPr sz="1600"/>
            </a:lvl4pPr>
            <a:lvl5pPr marL="2114550" indent="-283464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0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8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4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53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17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9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07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29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41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974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9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623889"/>
            <a:ext cx="5219700" cy="699822"/>
          </a:xfrm>
          <a:prstGeom prst="rect">
            <a:avLst/>
          </a:prstGeom>
        </p:spPr>
        <p:txBody>
          <a:bodyPr vert="horz"/>
          <a:lstStyle>
            <a:lvl1pPr marL="0" indent="0" eaLnBrk="1" hangingPunct="1">
              <a:buNone/>
              <a:defRPr sz="3200"/>
            </a:lvl1pPr>
          </a:lstStyle>
          <a:p>
            <a:pPr eaLnBrk="1" hangingPunct="1"/>
            <a:r>
              <a:rPr lang="en-US" sz="3600" dirty="0"/>
              <a:t>Headline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3713" y="1614488"/>
            <a:ext cx="4113212" cy="84998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143000" indent="-228600">
              <a:buFont typeface="Arial"/>
              <a:buChar char="•"/>
              <a:defRPr sz="1600"/>
            </a:lvl3pPr>
            <a:lvl4pPr marL="1600200" indent="-228600">
              <a:buFont typeface="Arial"/>
              <a:buChar char="•"/>
              <a:defRPr sz="1600"/>
            </a:lvl4pPr>
            <a:lvl5pPr marL="2057400" indent="-228600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Descriptive text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100638" y="1614488"/>
            <a:ext cx="3724275" cy="4314825"/>
          </a:xfrm>
          <a:prstGeom prst="rect">
            <a:avLst/>
          </a:prstGeom>
        </p:spPr>
        <p:txBody>
          <a:bodyPr vert="horz"/>
          <a:lstStyle>
            <a:lvl1pPr marL="119063" indent="-119063">
              <a:defRPr sz="1200"/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93713" y="2625725"/>
            <a:ext cx="4113212" cy="3303588"/>
          </a:xfrm>
          <a:prstGeom prst="rect">
            <a:avLst/>
          </a:prstGeom>
        </p:spPr>
        <p:txBody>
          <a:bodyPr vert="horz"/>
          <a:lstStyle>
            <a:lvl1pPr marL="285750" indent="-283464">
              <a:buFont typeface="Arial"/>
              <a:buChar char="•"/>
              <a:defRPr sz="1600"/>
            </a:lvl1pPr>
            <a:lvl2pPr marL="742950" indent="-283464">
              <a:buFont typeface="Arial"/>
              <a:buChar char="•"/>
              <a:defRPr sz="1600"/>
            </a:lvl2pPr>
            <a:lvl3pPr marL="1200150" indent="-283464">
              <a:buFont typeface="Arial"/>
              <a:buChar char="•"/>
              <a:defRPr sz="1600"/>
            </a:lvl3pPr>
            <a:lvl4pPr marL="1657350" indent="-283464">
              <a:buFont typeface="Arial"/>
              <a:buChar char="•"/>
              <a:defRPr sz="1600"/>
            </a:lvl4pPr>
            <a:lvl5pPr marL="2114550" indent="-283464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1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2330154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9101"/>
            <a:ext cx="4213225" cy="517182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078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017"/>
            <a:ext cx="8229600" cy="962977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9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62" y="621950"/>
            <a:ext cx="8229600" cy="1003092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7962" y="1754188"/>
            <a:ext cx="8229600" cy="4154487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87" y="619016"/>
            <a:ext cx="8229600" cy="995264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2312" y="1761775"/>
            <a:ext cx="3896457" cy="3910363"/>
          </a:xfrm>
          <a:prstGeom prst="rect">
            <a:avLst/>
          </a:prstGeom>
        </p:spPr>
        <p:txBody>
          <a:bodyPr vert="horz"/>
          <a:lstStyle>
            <a:lvl1pPr marL="285750" indent="-283464">
              <a:buFont typeface="Arial"/>
              <a:buChar char="•"/>
              <a:defRPr sz="1600"/>
            </a:lvl1pPr>
            <a:lvl2pPr marL="742950" indent="-283464">
              <a:buFont typeface="Arial"/>
              <a:buChar char="•"/>
              <a:defRPr sz="1600"/>
            </a:lvl2pPr>
            <a:lvl3pPr marL="1200150" indent="-283464">
              <a:buFont typeface="Arial"/>
              <a:buChar char="•"/>
              <a:defRPr sz="1600"/>
            </a:lvl3pPr>
            <a:lvl4pPr marL="1657350" indent="-283464">
              <a:buFont typeface="Arial"/>
              <a:buChar char="•"/>
              <a:defRPr sz="1600"/>
            </a:lvl4pPr>
            <a:lvl5pPr marL="2114550" indent="-283464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810791" y="1762125"/>
            <a:ext cx="3880772" cy="3910013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/>
              <a:buChar char="•"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2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017"/>
            <a:ext cx="8229600" cy="962977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2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d_wavegraphic-transparentG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7313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d_wavegraphic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3713" y="3088778"/>
            <a:ext cx="4360862" cy="819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Divider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76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A505-02F7-44E2-A003-925B7C4262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ED74-14D1-42D6-9427-18DF4CEC66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F46AD-E06A-4104-8124-D3ED6708A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06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>
          <a:xfrm>
            <a:off x="0" y="6519863"/>
            <a:ext cx="3734551" cy="338137"/>
          </a:xfrm>
          <a:prstGeom prst="round1Rect">
            <a:avLst>
              <a:gd name="adj" fmla="val 50000"/>
            </a:avLst>
          </a:prstGeom>
          <a:solidFill>
            <a:srgbClr val="AC1E2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9" name="Picture 3" descr="GD corp_4-14_forwhite_2c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276975"/>
            <a:ext cx="1384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0814" y="6562467"/>
            <a:ext cx="2855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white"/>
                </a:solidFill>
                <a:latin typeface="Calibri"/>
              </a:rPr>
              <a:t>©2014 Gardner Denver. All rights reserved.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62729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545" y="6576633"/>
            <a:ext cx="516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C328968-C5DB-FF46-80F1-3177696EDFAB}" type="slidenum">
              <a:rPr lang="en-US" sz="900">
                <a:solidFill>
                  <a:srgbClr val="FFFFFF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sz="900" dirty="0">
              <a:solidFill>
                <a:srgbClr val="2627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1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6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4C6F3-18A4-4CBC-8A6C-100C891B3403}" type="slidenum">
              <a:rPr lang="en-US" altLang="en-US" smtClean="0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0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g"/><Relationship Id="rId7" Type="http://schemas.openxmlformats.org/officeDocument/2006/relationships/image" Target="../media/image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jpg"/><Relationship Id="rId11" Type="http://schemas.openxmlformats.org/officeDocument/2006/relationships/image" Target="../media/image49.jp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riun.com.br/" TargetMode="External"/><Relationship Id="rId2" Type="http://schemas.openxmlformats.org/officeDocument/2006/relationships/hyperlink" Target="mailto:petriun@petriun.com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jp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001000" cy="2590800"/>
          </a:xfr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eaLnBrk="1" hangingPunct="1"/>
            <a:b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b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b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Bombas Hidropneumáticas 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Gás </a:t>
            </a:r>
            <a:r>
              <a:rPr lang="pt-BR" alt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Booster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Bombas Triplex 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Hidrojateadoras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Válvulas Conexões e Acessórios  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Mangueiras termoplásticas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b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Soluções em bombeamento de líquidos e gases em </a:t>
            </a:r>
            <a:b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pt-BR" alt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sistemas de alta pressão</a:t>
            </a:r>
            <a:endParaRPr lang="es-NI" alt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BB383F-0988-4C57-A9B8-7875B5C3C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3028950" cy="850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516" y="497488"/>
            <a:ext cx="5332404" cy="523983"/>
          </a:xfrm>
        </p:spPr>
        <p:txBody>
          <a:bodyPr>
            <a:normAutofit/>
          </a:bodyPr>
          <a:lstStyle/>
          <a:p>
            <a:r>
              <a:rPr lang="pt-BR" sz="2400" b="1" dirty="0"/>
              <a:t>    Acessórios de alta e ultra alta pressão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16516" y="4443680"/>
            <a:ext cx="3898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Válvulas de agulha, esfera, retenção, segurança, cotovelos, </a:t>
            </a:r>
            <a:r>
              <a:rPr lang="pt-BR" sz="1600" dirty="0" err="1"/>
              <a:t>têes</a:t>
            </a:r>
            <a:r>
              <a:rPr lang="pt-BR" sz="1600" dirty="0"/>
              <a:t>, cruzetas, válvulas especiais, </a:t>
            </a:r>
            <a:r>
              <a:rPr lang="pt-BR" sz="1600" dirty="0" err="1"/>
              <a:t>back-pressure</a:t>
            </a:r>
            <a:r>
              <a:rPr lang="pt-BR" sz="1600" dirty="0"/>
              <a:t>, tubos, etc., para pressões até 150.000 </a:t>
            </a:r>
            <a:r>
              <a:rPr lang="pt-BR" sz="1600" dirty="0" err="1"/>
              <a:t>psi</a:t>
            </a:r>
            <a:r>
              <a:rPr lang="pt-BR" sz="1600" dirty="0"/>
              <a:t>.</a:t>
            </a:r>
          </a:p>
          <a:p>
            <a:r>
              <a:rPr lang="pt-BR" sz="1600" dirty="0"/>
              <a:t>Disponíveis: de 1/8 “ até 1”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95AD2A9-BC85-EDEC-F0DD-CD5D51265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0519"/>
            <a:ext cx="3981993" cy="28442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42A535-868A-3AA5-6E61-74B8D313B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13" y="1421920"/>
            <a:ext cx="3935457" cy="16066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A055E9B-4061-D33F-ABD9-B54929EBD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3361378"/>
            <a:ext cx="2320835" cy="1981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2FC8C6-D22C-6F71-F96D-642BE9339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5" y="3429000"/>
            <a:ext cx="1330269" cy="2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364" y="497488"/>
            <a:ext cx="5105400" cy="523983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Mangueiras termoplásticas de alta pressão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2" y="4085683"/>
            <a:ext cx="3149600" cy="2362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4076305"/>
            <a:ext cx="3149601" cy="24012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248013-A220-4F52-A610-926A9EA16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9A35E4B6-6FE4-473E-AD5C-C0A3583B2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04690"/>
              </p:ext>
            </p:extLst>
          </p:nvPr>
        </p:nvGraphicFramePr>
        <p:xfrm>
          <a:off x="1295399" y="1240519"/>
          <a:ext cx="6553202" cy="2188480"/>
        </p:xfrm>
        <a:graphic>
          <a:graphicData uri="http://schemas.openxmlformats.org/drawingml/2006/table">
            <a:tbl>
              <a:tblPr firstRow="1" firstCol="1" bandRow="1"/>
              <a:tblGrid>
                <a:gridCol w="6553202">
                  <a:extLst>
                    <a:ext uri="{9D8B030D-6E8A-4147-A177-3AD203B41FA5}">
                      <a16:colId xmlns:a16="http://schemas.microsoft.com/office/drawing/2014/main" val="3847917858"/>
                    </a:ext>
                  </a:extLst>
                </a:gridCol>
              </a:tblGrid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Relação de Mangueiras de alta pressão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2181"/>
                  </a:ext>
                </a:extLst>
              </a:tr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Mangueira UHP DN8 x 15 m WP 40 Kpsi, MM 9/16 UNF com proteção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55069"/>
                  </a:ext>
                </a:extLst>
              </a:tr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Mangueira UHP DN5 x 5 m WP 46,4 Kpsi, MM 3/8 UNF com proteção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578160"/>
                  </a:ext>
                </a:extLst>
              </a:tr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Mangueira HP DN8 x 15 m WP 15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Kpsi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FG M24x1,5 x M18 BSP (ou M1/4 BSP)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98029"/>
                  </a:ext>
                </a:extLst>
              </a:tr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Mangueira DN20 x 20 m WP 15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Kpsi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FGM36x2 DKO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0764"/>
                  </a:ext>
                </a:extLst>
              </a:tr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Mangueira HP DN8 x 15 m WP 20Kpsi, FG M24x1,5 x M18 (ou 1/4 BSP M)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57501"/>
                  </a:ext>
                </a:extLst>
              </a:tr>
              <a:tr h="31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Mangueira DN4 x 15 m WP 20Kpsi, M1/8 NPT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34345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C7A845C-E9E4-2AEE-72B1-04902171708C}"/>
              </a:ext>
            </a:extLst>
          </p:cNvPr>
          <p:cNvSpPr txBox="1"/>
          <p:nvPr/>
        </p:nvSpPr>
        <p:spPr>
          <a:xfrm>
            <a:off x="1295399" y="3505200"/>
            <a:ext cx="655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                   Notas: Crimpagem e recertificação de mangueira DN8/1000 bar</a:t>
            </a:r>
          </a:p>
          <a:p>
            <a:r>
              <a:rPr lang="pt-BR" sz="1200" dirty="0"/>
              <a:t>                               Recertificação de mangueira DN5 e DN8 para 2800 bar</a:t>
            </a:r>
          </a:p>
        </p:txBody>
      </p:sp>
    </p:spTree>
    <p:extLst>
      <p:ext uri="{BB962C8B-B14F-4D97-AF65-F5344CB8AC3E}">
        <p14:creationId xmlns:p14="http://schemas.microsoft.com/office/powerpoint/2010/main" val="35759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920" y="497488"/>
            <a:ext cx="4953000" cy="523983"/>
          </a:xfrm>
        </p:spPr>
        <p:txBody>
          <a:bodyPr>
            <a:normAutofit/>
          </a:bodyPr>
          <a:lstStyle/>
          <a:p>
            <a:r>
              <a:rPr lang="pt-BR" sz="2400" b="1" dirty="0" err="1"/>
              <a:t>Hidrojateadoras</a:t>
            </a:r>
            <a:r>
              <a:rPr lang="pt-BR" sz="2400" b="1" dirty="0"/>
              <a:t> de alta pressão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33" y="2022902"/>
            <a:ext cx="2774542" cy="24706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5" y="2163166"/>
            <a:ext cx="2782739" cy="3048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38047" y="4360412"/>
            <a:ext cx="2838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500 bar x 15 </a:t>
            </a:r>
            <a:r>
              <a:rPr lang="pt-BR" sz="1400" dirty="0" err="1"/>
              <a:t>lpm</a:t>
            </a:r>
            <a:r>
              <a:rPr lang="pt-BR" sz="1400" dirty="0"/>
              <a:t> x 20 </a:t>
            </a:r>
            <a:r>
              <a:rPr lang="pt-BR" sz="1400" dirty="0" err="1"/>
              <a:t>hp</a:t>
            </a:r>
            <a:r>
              <a:rPr lang="pt-BR" sz="1400" dirty="0"/>
              <a:t> (*)</a:t>
            </a:r>
          </a:p>
          <a:p>
            <a:r>
              <a:rPr lang="pt-BR" sz="1400" dirty="0"/>
              <a:t>500 bar x 20 </a:t>
            </a:r>
            <a:r>
              <a:rPr lang="pt-BR" sz="1400" dirty="0" err="1"/>
              <a:t>lpm</a:t>
            </a:r>
            <a:r>
              <a:rPr lang="pt-BR" sz="1400" dirty="0"/>
              <a:t> x 25 </a:t>
            </a:r>
            <a:r>
              <a:rPr lang="pt-BR" sz="1400" dirty="0" err="1"/>
              <a:t>hp</a:t>
            </a:r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(*) Opção de locação</a:t>
            </a:r>
          </a:p>
          <a:p>
            <a:r>
              <a:rPr lang="pt-BR" sz="1200" dirty="0"/>
              <a:t>Consultar para disponibilidade</a:t>
            </a:r>
          </a:p>
          <a:p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576081" y="4835098"/>
            <a:ext cx="2443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600 bar x 30 </a:t>
            </a:r>
            <a:r>
              <a:rPr lang="pt-BR" sz="1400" dirty="0" err="1"/>
              <a:t>lpm</a:t>
            </a:r>
            <a:r>
              <a:rPr lang="pt-BR" sz="1400" dirty="0"/>
              <a:t> x 50 </a:t>
            </a:r>
            <a:r>
              <a:rPr lang="pt-BR" sz="1400" dirty="0" err="1"/>
              <a:t>hp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508341" y="5421868"/>
            <a:ext cx="263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1000 bar x 19 </a:t>
            </a:r>
            <a:r>
              <a:rPr lang="pt-BR" sz="1400" dirty="0" err="1"/>
              <a:t>lpm</a:t>
            </a:r>
            <a:r>
              <a:rPr lang="pt-BR" sz="1400" dirty="0"/>
              <a:t> x 60 </a:t>
            </a:r>
            <a:r>
              <a:rPr lang="pt-BR" sz="1400" dirty="0" err="1"/>
              <a:t>hp</a:t>
            </a:r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3924A4-3048-498C-51E7-85EC02CFE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9" y="1334367"/>
            <a:ext cx="2906514" cy="26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00474" y="429380"/>
            <a:ext cx="5234888" cy="737346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Acessórios para hidrojateamento:</a:t>
            </a:r>
            <a:br>
              <a:rPr lang="pt-BR" sz="2400" b="1" dirty="0"/>
            </a:br>
            <a:r>
              <a:rPr lang="pt-BR" sz="2400" b="1" dirty="0"/>
              <a:t>Pistolas, Bicos e Válvulas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04" y="3012195"/>
            <a:ext cx="2413596" cy="18101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1169758"/>
            <a:ext cx="2143125" cy="1905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17" y="4759828"/>
            <a:ext cx="2305983" cy="181019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3" y="4016695"/>
            <a:ext cx="1461593" cy="20530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5" y="1824087"/>
            <a:ext cx="3000294" cy="18335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B691B0-4866-4DE8-9C82-1E89BBB28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7CBF693-400F-403F-AD8C-51CBCBA16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79" y="4264413"/>
            <a:ext cx="1054386" cy="213922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56C5B26-F019-45FF-957C-1FA5EC439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93" y="4038600"/>
            <a:ext cx="1163151" cy="21637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37059C-0FC6-8CB5-695E-6B02739D66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2283317" cy="21392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5117F0-490D-C75E-B3D4-0E760DBAA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2" y="4408649"/>
            <a:ext cx="1269172" cy="12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4293467"/>
            <a:ext cx="2930236" cy="18910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52900"/>
            <a:ext cx="3975841" cy="20942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59010"/>
            <a:ext cx="4495800" cy="649643"/>
          </a:xfrm>
        </p:spPr>
        <p:txBody>
          <a:bodyPr>
            <a:normAutofit/>
          </a:bodyPr>
          <a:lstStyle/>
          <a:p>
            <a:r>
              <a:rPr lang="pt-BR" sz="2400" b="1" dirty="0"/>
              <a:t>Bombas triplex de alta pressão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57300"/>
            <a:ext cx="2705100" cy="2705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7300"/>
            <a:ext cx="2895600" cy="289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5" y="1600200"/>
            <a:ext cx="2976562" cy="29765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285AAD-C8DC-4069-BD94-94F25E426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E6F5"/>
            </a:gs>
            <a:gs pos="40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99654" y="479791"/>
            <a:ext cx="5334000" cy="676383"/>
          </a:xfrm>
        </p:spPr>
        <p:txBody>
          <a:bodyPr>
            <a:normAutofit/>
          </a:bodyPr>
          <a:lstStyle/>
          <a:p>
            <a:r>
              <a:rPr lang="pt-BR" sz="2400" b="1" dirty="0"/>
              <a:t>Tabela de Bombas de alta pressão</a:t>
            </a:r>
            <a:endParaRPr lang="pt-BR" sz="2200" b="1" u="sng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7" y="1371600"/>
            <a:ext cx="2453593" cy="14721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3" y="2977081"/>
            <a:ext cx="2555537" cy="15187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89698"/>
            <a:ext cx="2590800" cy="18111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9" y="1371600"/>
            <a:ext cx="5153891" cy="50480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BA325A-2474-4869-802F-91BD0CE7B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E6F5"/>
            </a:gs>
            <a:gs pos="40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9346" y="556877"/>
            <a:ext cx="5471453" cy="628649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Tabela de bombas: Pressão x Vazão x Potência</a:t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68689"/>
            <a:ext cx="3531943" cy="21110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E7E1819-3E79-41BA-8227-1355310A4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0"/>
            <a:ext cx="6200549" cy="30402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DC4EDF2-60B7-47D1-BB43-2F6DF80A2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E6F5"/>
            </a:gs>
            <a:gs pos="4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600" cy="4953000"/>
          </a:xfrm>
        </p:spPr>
        <p:txBody>
          <a:bodyPr>
            <a:normAutofit fontScale="90000"/>
          </a:bodyPr>
          <a:lstStyle/>
          <a:p>
            <a:r>
              <a:rPr lang="pt-BR" sz="1600" b="1" dirty="0"/>
              <a:t>Automotiva</a:t>
            </a:r>
            <a:r>
              <a:rPr lang="pt-BR" sz="1600" dirty="0"/>
              <a:t>: remoção de tintas em linha de pintura como ganchos, </a:t>
            </a:r>
            <a:r>
              <a:rPr lang="pt-BR" sz="1600" dirty="0" err="1"/>
              <a:t>skids</a:t>
            </a:r>
            <a:r>
              <a:rPr lang="pt-BR" sz="1600" dirty="0"/>
              <a:t>, suportes, grades, tanques, cabines de pintura, tubulações, etc.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Aviação</a:t>
            </a:r>
            <a:r>
              <a:rPr lang="pt-BR" sz="1600" dirty="0"/>
              <a:t>: remoção de tintas em aeronaves, cabines de pintura, grades, remoção de carvão nas palhetas de turbinas.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Alimentícia</a:t>
            </a:r>
            <a:r>
              <a:rPr lang="pt-BR" sz="1600" dirty="0"/>
              <a:t>: tanques de fermentação, equipamentos de engarrafamento, estruturas de esteiras transportadoras, pisos tubulações.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Construção Civil</a:t>
            </a:r>
            <a:r>
              <a:rPr lang="pt-BR" sz="1600" dirty="0"/>
              <a:t>: corte de concreto, remoção da nata de cimento, decapagem de equipamentos, remoção de concreto, manutenção de pontes.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Naval</a:t>
            </a:r>
            <a:r>
              <a:rPr lang="pt-BR" sz="1600" dirty="0"/>
              <a:t>: decapagem de tintas e ferrugens em deck, laterais e fundos do navio, porões, hélices, timão, tanque de lastro, casco, etc.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Química e Petroquímica</a:t>
            </a:r>
            <a:r>
              <a:rPr lang="pt-BR" sz="1600" dirty="0"/>
              <a:t>: limpeza e decapagem em reatores, equipamentos, estruturas em zonas restritas a explosão, tanques de combustível, maquinário, cintas transportadoras, etc.</a:t>
            </a:r>
            <a:br>
              <a:rPr lang="pt-BR" sz="1600" dirty="0"/>
            </a:br>
            <a:r>
              <a:rPr lang="pt-BR" sz="1600" dirty="0"/>
              <a:t> </a:t>
            </a:r>
            <a:br>
              <a:rPr lang="pt-BR" sz="1600" dirty="0"/>
            </a:br>
            <a:r>
              <a:rPr lang="pt-BR" sz="1600" b="1" dirty="0"/>
              <a:t>Hidroelétricas</a:t>
            </a:r>
            <a:r>
              <a:rPr lang="pt-BR" sz="1600" dirty="0"/>
              <a:t>: decapagem em maquinários, estruturas, torres transmissoras de energia, tubos adutores, corte de concretos, etc.</a:t>
            </a:r>
            <a:br>
              <a:rPr lang="pt-BR" sz="1600" dirty="0"/>
            </a:br>
            <a:br>
              <a:rPr lang="pt-BR" sz="1600" dirty="0"/>
            </a:br>
            <a:r>
              <a:rPr lang="pt-BR" sz="1600" b="1" dirty="0"/>
              <a:t>Papel e Celulose</a:t>
            </a:r>
            <a:r>
              <a:rPr lang="pt-BR" sz="1600" dirty="0"/>
              <a:t>: decapagem e limpeza em tanques, tubulações, estruturas de correias transportadoras, silo, máquina de papel, estruturas de caldeiras, fornalhas, etc.</a:t>
            </a: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01040" y="619017"/>
            <a:ext cx="4785360" cy="676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400" b="1" u="sng" dirty="0"/>
              <a:t>Aplicações do hidrojateamento</a:t>
            </a:r>
            <a:r>
              <a:rPr lang="pt-BR" sz="2400" b="1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8ECEA6-D72A-4D17-895E-522C8402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E6F5"/>
            </a:gs>
            <a:gs pos="4000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38651"/>
            <a:ext cx="7924800" cy="1981200"/>
          </a:xfrm>
        </p:spPr>
        <p:txBody>
          <a:bodyPr/>
          <a:lstStyle/>
          <a:p>
            <a:r>
              <a:rPr lang="pt-BR" sz="1400" b="1" dirty="0"/>
              <a:t>Indústria Mineira</a:t>
            </a:r>
            <a:r>
              <a:rPr lang="pt-BR" sz="1400" dirty="0"/>
              <a:t>: limpeza de equipamentos, correias transportadoras, ferroviárias, etc.</a:t>
            </a:r>
            <a:br>
              <a:rPr lang="pt-BR" sz="1400" dirty="0"/>
            </a:br>
            <a:r>
              <a:rPr lang="pt-BR" sz="1400" dirty="0"/>
              <a:t> </a:t>
            </a:r>
            <a:br>
              <a:rPr lang="pt-BR" sz="1400" dirty="0"/>
            </a:br>
            <a:r>
              <a:rPr lang="pt-BR" sz="1400" b="1" dirty="0"/>
              <a:t>Plataforma de Petróleo</a:t>
            </a:r>
            <a:r>
              <a:rPr lang="pt-BR" sz="1400" dirty="0"/>
              <a:t>: remoção de tintas e ferrugens em pisos, paredes, tetos, estruturas, tubulações, tanques de lastro, equipamentos, etc.</a:t>
            </a:r>
            <a:br>
              <a:rPr lang="pt-BR" sz="1400" dirty="0"/>
            </a:br>
            <a:r>
              <a:rPr lang="pt-BR" sz="1400" dirty="0"/>
              <a:t> </a:t>
            </a:r>
            <a:br>
              <a:rPr lang="pt-BR" sz="1400" dirty="0"/>
            </a:br>
            <a:r>
              <a:rPr lang="pt-BR" sz="1400" b="1" dirty="0"/>
              <a:t>Açucareira</a:t>
            </a:r>
            <a:r>
              <a:rPr lang="pt-BR" sz="1400" dirty="0"/>
              <a:t>: limpeza de aquecedores, evaporadores, caldeiras, moendas, caminhões, etc.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28999" y="3002280"/>
            <a:ext cx="5105401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1600" b="1" dirty="0"/>
              <a:t>PETRIUN COMÉRCIO E SERVIÇOS LTDA.</a:t>
            </a:r>
          </a:p>
          <a:p>
            <a:pPr fontAlgn="auto">
              <a:spcAft>
                <a:spcPts val="0"/>
              </a:spcAft>
            </a:pPr>
            <a:endParaRPr lang="pt-BR" sz="1600" dirty="0"/>
          </a:p>
          <a:p>
            <a:pPr fontAlgn="auto">
              <a:spcAft>
                <a:spcPts val="0"/>
              </a:spcAft>
            </a:pPr>
            <a:r>
              <a:rPr lang="pt-BR" sz="1600" dirty="0"/>
              <a:t>Rua Paulo </a:t>
            </a:r>
            <a:r>
              <a:rPr lang="pt-BR" sz="1600" dirty="0" err="1"/>
              <a:t>Vacilotto</a:t>
            </a:r>
            <a:r>
              <a:rPr lang="pt-BR" sz="1600" dirty="0"/>
              <a:t>, 250, Jardim Eldorado</a:t>
            </a:r>
            <a:br>
              <a:rPr lang="pt-BR" sz="1600" dirty="0"/>
            </a:br>
            <a:r>
              <a:rPr lang="pt-BR" sz="1600" dirty="0"/>
              <a:t>Distrito Industrial </a:t>
            </a:r>
            <a:r>
              <a:rPr lang="pt-BR" sz="1600" dirty="0" err="1"/>
              <a:t>Bartolomai</a:t>
            </a:r>
            <a:br>
              <a:rPr lang="pt-BR" sz="1600" dirty="0"/>
            </a:br>
            <a:r>
              <a:rPr lang="pt-BR" sz="1600" dirty="0"/>
              <a:t>Indaiatuba / SP</a:t>
            </a:r>
          </a:p>
          <a:p>
            <a:pPr fontAlgn="auto">
              <a:spcAft>
                <a:spcPts val="0"/>
              </a:spcAft>
            </a:pPr>
            <a:r>
              <a:rPr lang="pt-BR" sz="1600" dirty="0"/>
              <a:t>Cep: 13343-810</a:t>
            </a:r>
          </a:p>
          <a:p>
            <a:pPr fontAlgn="auto">
              <a:spcAft>
                <a:spcPts val="0"/>
              </a:spcAft>
            </a:pPr>
            <a:endParaRPr lang="pt-BR" sz="1400" b="1" dirty="0"/>
          </a:p>
          <a:p>
            <a:pPr fontAlgn="auto">
              <a:spcAft>
                <a:spcPts val="0"/>
              </a:spcAft>
            </a:pPr>
            <a:r>
              <a:rPr lang="pt-BR" sz="1400" dirty="0"/>
              <a:t>Telefone: +55 (19) 3329-6525 / (19) 99771-1478 / (19) 98123-0089</a:t>
            </a:r>
          </a:p>
          <a:p>
            <a:pPr fontAlgn="auto">
              <a:spcAft>
                <a:spcPts val="0"/>
              </a:spcAft>
            </a:pPr>
            <a:endParaRPr lang="pt-BR" sz="1400" dirty="0"/>
          </a:p>
          <a:p>
            <a:pPr fontAlgn="auto">
              <a:spcAft>
                <a:spcPts val="0"/>
              </a:spcAft>
            </a:pPr>
            <a:r>
              <a:rPr lang="pt-BR" sz="1400" dirty="0"/>
              <a:t>E-mail: 	</a:t>
            </a:r>
            <a:r>
              <a:rPr lang="pt-BR" sz="1400" dirty="0">
                <a:hlinkClick r:id="rId2"/>
              </a:rPr>
              <a:t>petriun@petriun.com</a:t>
            </a:r>
            <a:r>
              <a:rPr lang="pt-BR" sz="1400" dirty="0"/>
              <a:t> </a:t>
            </a:r>
          </a:p>
          <a:p>
            <a:pPr fontAlgn="auto">
              <a:spcAft>
                <a:spcPts val="0"/>
              </a:spcAft>
            </a:pPr>
            <a:endParaRPr lang="pt-BR" sz="1400" dirty="0"/>
          </a:p>
          <a:p>
            <a:pPr fontAlgn="auto">
              <a:spcAft>
                <a:spcPts val="0"/>
              </a:spcAft>
            </a:pPr>
            <a:r>
              <a:rPr lang="pt-BR" sz="1400" dirty="0"/>
              <a:t>Website: 	</a:t>
            </a:r>
            <a:r>
              <a:rPr lang="pt-BR" sz="1400" dirty="0">
                <a:hlinkClick r:id="rId3"/>
              </a:rPr>
              <a:t>www.petriun.com.br</a:t>
            </a:r>
            <a:r>
              <a:rPr lang="pt-BR" sz="1400" dirty="0"/>
              <a:t>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1125"/>
            <a:ext cx="1886955" cy="20116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A5D3F27-A0F4-4889-82E4-4FB889F8D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0898" y="3769427"/>
            <a:ext cx="79629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 Petriun com sede em Indaiatuba/SP, trabalha no segmento de bombas tríplex, bombas hidropneumáticas, gás </a:t>
            </a:r>
            <a:r>
              <a:rPr lang="pt-BR" sz="1400" dirty="0" err="1"/>
              <a:t>booster</a:t>
            </a:r>
            <a:r>
              <a:rPr lang="pt-BR" sz="1400" dirty="0"/>
              <a:t>, </a:t>
            </a:r>
            <a:r>
              <a:rPr lang="pt-BR" sz="1400" dirty="0" err="1"/>
              <a:t>hidrojateadoras</a:t>
            </a:r>
            <a:r>
              <a:rPr lang="pt-BR" sz="1400" dirty="0"/>
              <a:t>, unidades hidráulicas, bancadas de testes, mangueiras termoplásticas, válvulas, conexões, peças de reposição e acessórios para hidrojateamento, testes hidrostáticos para diversas aplicações em alta pressão de até 10345 bar (150.000 </a:t>
            </a:r>
            <a:r>
              <a:rPr lang="pt-BR" sz="1400" dirty="0" err="1"/>
              <a:t>psi</a:t>
            </a:r>
            <a:r>
              <a:rPr lang="pt-BR" sz="1400" dirty="0"/>
              <a:t>).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Atua na venda, locação e manutenção de equipamentos para testes hidrostáticos, bombeamento de gases, hidrojateamento, montados sobre </a:t>
            </a:r>
            <a:r>
              <a:rPr lang="pt-BR" sz="1400" dirty="0" err="1"/>
              <a:t>skids</a:t>
            </a:r>
            <a:r>
              <a:rPr lang="pt-BR" sz="1400" dirty="0"/>
              <a:t> fixos ou móveis para aplicações em diversos setores industriais, tais como: usinas de açúcar e álcool, indústria naval, indústria de petróleo e gás, automotiva, cimenteira, saneamento e demais áreas que necessitem bombeamento de fluídos e gases a alta pressão.</a:t>
            </a:r>
          </a:p>
          <a:p>
            <a:pPr algn="just"/>
            <a:endParaRPr lang="pt-BR" sz="1200" dirty="0"/>
          </a:p>
          <a:p>
            <a:pPr algn="just"/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0600" y="57481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Quem somos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55E0E3C-B899-474F-8DFF-9E7AC932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E03195-B088-D60B-31DE-D3621ACBB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36" y="1687459"/>
            <a:ext cx="2365064" cy="17737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15" y="1152018"/>
            <a:ext cx="3249885" cy="122289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F025E21-6AFB-DD13-B343-8AEA84A2A3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8" y="1263002"/>
            <a:ext cx="3067194" cy="230039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EF47C9B-449F-33A3-4360-F8E9F8307E85}"/>
              </a:ext>
            </a:extLst>
          </p:cNvPr>
          <p:cNvSpPr txBox="1"/>
          <p:nvPr/>
        </p:nvSpPr>
        <p:spPr>
          <a:xfrm>
            <a:off x="6109357" y="2683084"/>
            <a:ext cx="272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Sede própria.</a:t>
            </a:r>
          </a:p>
          <a:p>
            <a:r>
              <a:rPr lang="pt-BR" sz="1200" dirty="0"/>
              <a:t>Estoque de peças e acessórios</a:t>
            </a:r>
          </a:p>
        </p:txBody>
      </p:sp>
    </p:spTree>
    <p:extLst>
      <p:ext uri="{BB962C8B-B14F-4D97-AF65-F5344CB8AC3E}">
        <p14:creationId xmlns:p14="http://schemas.microsoft.com/office/powerpoint/2010/main" val="8411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4311" y="151165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rgbClr val="002060"/>
                </a:solidFill>
              </a:rPr>
              <a:t>VALORES</a:t>
            </a:r>
          </a:p>
          <a:p>
            <a:pPr algn="just"/>
            <a:r>
              <a:rPr lang="pt-BR" sz="1400" dirty="0"/>
              <a:t>Ética, proximidade ao cliente, liderança de mercado e atitude, comprometimento, respeito e transparência.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b="1" dirty="0">
                <a:solidFill>
                  <a:srgbClr val="002060"/>
                </a:solidFill>
              </a:rPr>
              <a:t>POLÍTICA DA QUALIDADE</a:t>
            </a:r>
          </a:p>
          <a:p>
            <a:pPr algn="just"/>
            <a:r>
              <a:rPr lang="pt-BR" sz="1400" dirty="0"/>
              <a:t>Atender as necessidades dos clientes com pontualidade conforme suas especificações técnicas e normas nacionais ou internacionais, buscando a melhoria contínua do sistema de gestão da qualidade aos requisitos e processos, capacitando os colaboradores para o exercício de suas atividades.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b="1" dirty="0">
                <a:solidFill>
                  <a:srgbClr val="002060"/>
                </a:solidFill>
              </a:rPr>
              <a:t>OBJETIVOS DA QUALIDADE</a:t>
            </a:r>
          </a:p>
          <a:p>
            <a:pPr algn="just"/>
            <a:r>
              <a:rPr lang="pt-BR" sz="1400" dirty="0"/>
              <a:t>Satisfação do cliente;</a:t>
            </a:r>
          </a:p>
          <a:p>
            <a:pPr algn="just"/>
            <a:r>
              <a:rPr lang="pt-BR" sz="1400" dirty="0"/>
              <a:t>Pontualidade;</a:t>
            </a:r>
          </a:p>
          <a:p>
            <a:pPr algn="just"/>
            <a:r>
              <a:rPr lang="pt-BR" sz="1400" dirty="0"/>
              <a:t>Melhoria contínua do sistema de Gestão da Qualidade;</a:t>
            </a:r>
          </a:p>
          <a:p>
            <a:pPr algn="just"/>
            <a:r>
              <a:rPr lang="pt-BR" sz="1400" dirty="0"/>
              <a:t>Melhoria contínua dos processos;</a:t>
            </a:r>
          </a:p>
          <a:p>
            <a:pPr algn="just"/>
            <a:r>
              <a:rPr lang="pt-BR" sz="1400" dirty="0"/>
              <a:t>Melhoria da capacitação profissional dos colaboradores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09" y="4091143"/>
            <a:ext cx="1312553" cy="13908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21" y="4710280"/>
            <a:ext cx="1761399" cy="12858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4B4A205-4146-4EAD-BE77-539990E58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ítulo 1"/>
          <p:cNvSpPr txBox="1">
            <a:spLocks/>
          </p:cNvSpPr>
          <p:nvPr/>
        </p:nvSpPr>
        <p:spPr>
          <a:xfrm>
            <a:off x="2352842" y="944329"/>
            <a:ext cx="4454361" cy="808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3200" b="1" dirty="0">
                <a:solidFill>
                  <a:srgbClr val="002060"/>
                </a:solidFill>
              </a:rPr>
              <a:t>Linha de Produtos 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2" y="443921"/>
            <a:ext cx="1346199" cy="13461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DCD864E-CB82-4C1C-8706-C4BA3FA22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538E1B9-2DB3-4F52-B619-38F8C1A60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5" y="2298705"/>
            <a:ext cx="3179461" cy="178049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EB045B1-952E-4CB4-A340-CB63B3CF9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98705"/>
            <a:ext cx="2583131" cy="15056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CEF162-B8EA-312A-96EC-FD67CABC4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97704"/>
            <a:ext cx="2394636" cy="20030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D87C639-9D49-9394-6A92-D8CA0144F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85446"/>
            <a:ext cx="2532432" cy="18993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5DD48A-B0BD-7BE7-D5DD-A540B0C8249D}"/>
              </a:ext>
            </a:extLst>
          </p:cNvPr>
          <p:cNvSpPr txBox="1"/>
          <p:nvPr/>
        </p:nvSpPr>
        <p:spPr>
          <a:xfrm>
            <a:off x="896568" y="4100949"/>
            <a:ext cx="253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Skids</a:t>
            </a:r>
            <a:r>
              <a:rPr lang="pt-BR" sz="1200" dirty="0"/>
              <a:t> para testes hidrostáticos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35BEA1-C535-B15A-55B5-4C1C4031282C}"/>
              </a:ext>
            </a:extLst>
          </p:cNvPr>
          <p:cNvSpPr txBox="1"/>
          <p:nvPr/>
        </p:nvSpPr>
        <p:spPr>
          <a:xfrm>
            <a:off x="990600" y="6384771"/>
            <a:ext cx="220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Bombas hidropneumáticas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9B11E3-A861-F2AB-CD68-3969F4D4E02A}"/>
              </a:ext>
            </a:extLst>
          </p:cNvPr>
          <p:cNvSpPr txBox="1"/>
          <p:nvPr/>
        </p:nvSpPr>
        <p:spPr>
          <a:xfrm>
            <a:off x="6629400" y="3990201"/>
            <a:ext cx="21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Mangueiras termoplásticas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B6615F-B155-99F6-84FF-DF0FD065E126}"/>
              </a:ext>
            </a:extLst>
          </p:cNvPr>
          <p:cNvSpPr txBox="1"/>
          <p:nvPr/>
        </p:nvSpPr>
        <p:spPr>
          <a:xfrm>
            <a:off x="4463469" y="3804380"/>
            <a:ext cx="186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Bombas triplex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D71BBD-9BA1-5B19-4396-7A55EB0E740E}"/>
              </a:ext>
            </a:extLst>
          </p:cNvPr>
          <p:cNvSpPr txBox="1"/>
          <p:nvPr/>
        </p:nvSpPr>
        <p:spPr>
          <a:xfrm>
            <a:off x="6844028" y="6352401"/>
            <a:ext cx="2223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Válvulas e acessórios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C67AE8F-6BB1-1ADD-D038-6B5340C582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51" y="4485446"/>
            <a:ext cx="1974749" cy="18993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067D29-E04C-1624-8652-BEAAEB4FE976}"/>
              </a:ext>
            </a:extLst>
          </p:cNvPr>
          <p:cNvSpPr txBox="1"/>
          <p:nvPr/>
        </p:nvSpPr>
        <p:spPr>
          <a:xfrm>
            <a:off x="4158669" y="6349252"/>
            <a:ext cx="1861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Hidrojateadoras</a:t>
            </a:r>
            <a:endParaRPr lang="pt-BR" sz="1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26AD527-139B-F805-6B7F-C8EB73B020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95" y="2298705"/>
            <a:ext cx="2176728" cy="16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542817"/>
            <a:ext cx="4953000" cy="523983"/>
          </a:xfrm>
        </p:spPr>
        <p:txBody>
          <a:bodyPr>
            <a:normAutofit/>
          </a:bodyPr>
          <a:lstStyle/>
          <a:p>
            <a:r>
              <a:rPr lang="pt-BR" sz="2400" b="1" dirty="0"/>
              <a:t>  Equipamentos Hidropneumáticos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69D0DA-84F6-DB5B-D4F5-F55496686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86" y="1219200"/>
            <a:ext cx="2183263" cy="5239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C0D62F-0BD4-83FD-FB71-2FA6EC9A8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08" y="2047983"/>
            <a:ext cx="2920352" cy="21050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14DE45B-980E-09AA-0130-34FEAEB76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8" y="1681564"/>
            <a:ext cx="3768188" cy="273803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6D70BD0-552C-402E-A6B4-9045666F6538}"/>
              </a:ext>
            </a:extLst>
          </p:cNvPr>
          <p:cNvSpPr txBox="1"/>
          <p:nvPr/>
        </p:nvSpPr>
        <p:spPr>
          <a:xfrm>
            <a:off x="1376828" y="4558798"/>
            <a:ext cx="7157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/>
              <a:t>Skids</a:t>
            </a:r>
            <a:r>
              <a:rPr lang="pt-BR" sz="1600" dirty="0"/>
              <a:t> e bancadas, bombas e gás </a:t>
            </a:r>
            <a:r>
              <a:rPr lang="pt-BR" sz="1600" dirty="0" err="1"/>
              <a:t>booster</a:t>
            </a:r>
            <a:r>
              <a:rPr lang="pt-BR" sz="1600" dirty="0"/>
              <a:t> para pressões até 7000 bar (líquidos) e 1500 bar (gases).</a:t>
            </a:r>
          </a:p>
          <a:p>
            <a:endParaRPr lang="pt-BR" sz="1600" dirty="0"/>
          </a:p>
          <a:p>
            <a:r>
              <a:rPr lang="pt-BR" sz="1600" dirty="0"/>
              <a:t>Equipamentos para testes hidrostáticos em mangueiras, tubos, tanques, válvulas, teste de estanqueidade, aplicação em processos, prensas, etc.</a:t>
            </a:r>
          </a:p>
        </p:txBody>
      </p:sp>
    </p:spTree>
    <p:extLst>
      <p:ext uri="{BB962C8B-B14F-4D97-AF65-F5344CB8AC3E}">
        <p14:creationId xmlns:p14="http://schemas.microsoft.com/office/powerpoint/2010/main" val="6478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516" y="497488"/>
            <a:ext cx="5332404" cy="523983"/>
          </a:xfrm>
        </p:spPr>
        <p:txBody>
          <a:bodyPr>
            <a:normAutofit/>
          </a:bodyPr>
          <a:lstStyle/>
          <a:p>
            <a:r>
              <a:rPr lang="pt-BR" sz="2400" b="1" dirty="0"/>
              <a:t>Equipamentos Hidropneumáticos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44590" y="4884236"/>
            <a:ext cx="3955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Bombas para líquidos:</a:t>
            </a:r>
          </a:p>
          <a:p>
            <a:r>
              <a:rPr lang="pt-BR" sz="1400" dirty="0"/>
              <a:t>Pressão máx.: 9800 bar (142.100 </a:t>
            </a:r>
            <a:r>
              <a:rPr lang="pt-BR" sz="1400" dirty="0" err="1"/>
              <a:t>psi</a:t>
            </a:r>
            <a:r>
              <a:rPr lang="pt-BR" sz="1400" dirty="0"/>
              <a:t>)</a:t>
            </a:r>
          </a:p>
          <a:p>
            <a:r>
              <a:rPr lang="pt-BR" sz="1400" dirty="0"/>
              <a:t>Vazão máx.: 4,92 l/min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658395" y="4825013"/>
            <a:ext cx="3685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Gás </a:t>
            </a:r>
            <a:r>
              <a:rPr lang="pt-BR" sz="1600" b="1" dirty="0" err="1"/>
              <a:t>Booster</a:t>
            </a:r>
            <a:r>
              <a:rPr lang="pt-BR" sz="1600" b="1" dirty="0"/>
              <a:t>:</a:t>
            </a:r>
          </a:p>
          <a:p>
            <a:r>
              <a:rPr lang="pt-BR" sz="1400" dirty="0"/>
              <a:t>Pressão máx.:  1200 bar (17.400 </a:t>
            </a:r>
            <a:r>
              <a:rPr lang="pt-BR" sz="1400" dirty="0" err="1"/>
              <a:t>psi</a:t>
            </a:r>
            <a:r>
              <a:rPr lang="pt-BR" sz="1400" dirty="0"/>
              <a:t>)</a:t>
            </a:r>
          </a:p>
          <a:p>
            <a:r>
              <a:rPr lang="pt-BR" sz="1400" dirty="0"/>
              <a:t>Vazão máx.: 900 </a:t>
            </a:r>
            <a:r>
              <a:rPr lang="pt-BR" sz="1400" dirty="0" err="1"/>
              <a:t>nl</a:t>
            </a:r>
            <a:r>
              <a:rPr lang="pt-BR" sz="1400" dirty="0"/>
              <a:t>/min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BD109CD-0CAD-FB24-B03B-B51AE642D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03" y="1166644"/>
            <a:ext cx="2436394" cy="5695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5287A15-B5D5-6DAF-045A-A1DA0D5AB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85811"/>
            <a:ext cx="3065392" cy="247981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5934263-139E-C9F3-E57B-C6B4D444A9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68" y="2100106"/>
            <a:ext cx="3984526" cy="24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516" y="497488"/>
            <a:ext cx="5332404" cy="523983"/>
          </a:xfrm>
        </p:spPr>
        <p:txBody>
          <a:bodyPr>
            <a:normAutofit/>
          </a:bodyPr>
          <a:lstStyle/>
          <a:p>
            <a:r>
              <a:rPr lang="pt-BR" sz="2400" b="1" dirty="0"/>
              <a:t>Equipamentos Hidropneumáticos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2000" y="4876800"/>
            <a:ext cx="3897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Bombas para líquidos:</a:t>
            </a:r>
          </a:p>
          <a:p>
            <a:r>
              <a:rPr lang="pt-BR" sz="1400" dirty="0"/>
              <a:t>Pressão máx.: 6900 bar (100.000 </a:t>
            </a:r>
            <a:r>
              <a:rPr lang="pt-BR" sz="1400" dirty="0" err="1"/>
              <a:t>psi</a:t>
            </a:r>
            <a:r>
              <a:rPr lang="pt-BR" sz="1400" dirty="0"/>
              <a:t>)</a:t>
            </a:r>
          </a:p>
          <a:p>
            <a:r>
              <a:rPr lang="pt-BR" sz="1400" dirty="0"/>
              <a:t>Vazão máx.: 132 l/min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876799" y="4876800"/>
            <a:ext cx="3734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Gás </a:t>
            </a:r>
            <a:r>
              <a:rPr lang="pt-BR" sz="1600" b="1" dirty="0" err="1"/>
              <a:t>Booster</a:t>
            </a:r>
            <a:r>
              <a:rPr lang="pt-BR" sz="1600" b="1" dirty="0"/>
              <a:t>:</a:t>
            </a:r>
          </a:p>
          <a:p>
            <a:r>
              <a:rPr lang="pt-BR" sz="1400" dirty="0"/>
              <a:t>Pressão máx.: 1700 bar (25.000 </a:t>
            </a:r>
            <a:r>
              <a:rPr lang="pt-BR" sz="1400" dirty="0" err="1"/>
              <a:t>psi</a:t>
            </a:r>
            <a:r>
              <a:rPr lang="pt-BR" sz="1400" dirty="0"/>
              <a:t>)</a:t>
            </a:r>
          </a:p>
          <a:p>
            <a:r>
              <a:rPr lang="pt-BR" sz="1400" dirty="0"/>
              <a:t>Vazão máx.: 5,65 nm3/min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B85E99-3430-FFA7-BE56-0D3EF38B7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63730"/>
            <a:ext cx="2133600" cy="7264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3FC5E13-7E3A-B9FB-3E26-1F95B7C91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8925"/>
            <a:ext cx="2963779" cy="23396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5A6574-C32A-C949-503E-E9EB39684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90" y="2158925"/>
            <a:ext cx="4122978" cy="243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516" y="497488"/>
            <a:ext cx="5332404" cy="523983"/>
          </a:xfrm>
        </p:spPr>
        <p:txBody>
          <a:bodyPr>
            <a:normAutofit/>
          </a:bodyPr>
          <a:lstStyle/>
          <a:p>
            <a:r>
              <a:rPr lang="pt-BR" sz="2400" b="1" dirty="0"/>
              <a:t>Equipamentos Hidropneumáticos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19200" y="52064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Petriun realiza manutenção e fornecimento de peças de reposição para os equipamentos hidropneumáticos, bombas e gás </a:t>
            </a:r>
            <a:r>
              <a:rPr lang="pt-BR" sz="1600" dirty="0" err="1"/>
              <a:t>booster</a:t>
            </a:r>
            <a:r>
              <a:rPr lang="pt-BR" sz="1600" dirty="0"/>
              <a:t> da </a:t>
            </a:r>
            <a:r>
              <a:rPr lang="pt-BR" sz="1600" dirty="0" err="1"/>
              <a:t>Maximator</a:t>
            </a:r>
            <a:r>
              <a:rPr lang="pt-BR" sz="1600" b="1" dirty="0"/>
              <a:t>.</a:t>
            </a: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1A419B-4D0C-1A2C-E8EB-247725BF4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2" y="2305050"/>
            <a:ext cx="1905000" cy="28765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F0CD2EC-8DFF-7EDB-20EC-84854C621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10" y="2286000"/>
            <a:ext cx="1833290" cy="25948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3F5B5B-D295-C380-8D19-BC4F9A38F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9" y="2305050"/>
            <a:ext cx="3945988" cy="2495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84A937-36B9-7126-8B90-DD7D2EC23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73463"/>
            <a:ext cx="25241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516" y="497488"/>
            <a:ext cx="5332404" cy="523983"/>
          </a:xfrm>
        </p:spPr>
        <p:txBody>
          <a:bodyPr>
            <a:normAutofit/>
          </a:bodyPr>
          <a:lstStyle/>
          <a:p>
            <a:r>
              <a:rPr lang="pt-BR" sz="2400" b="1" dirty="0"/>
              <a:t>            Montagem de Bancadas e </a:t>
            </a:r>
            <a:r>
              <a:rPr lang="pt-BR" sz="2400" b="1" dirty="0" err="1"/>
              <a:t>Skids</a:t>
            </a:r>
            <a:r>
              <a:rPr lang="pt-BR" sz="2400" b="1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1BF286-23D2-43D3-995F-503455FE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6" y="44557"/>
            <a:ext cx="2625671" cy="7373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33D89C-64EB-3490-82DE-4A904A9D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582353" cy="23622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E6EA594-C780-7ACD-ABEB-0994E8F0F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4268453" cy="320134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70EF8F37-D7A7-74D4-AE9B-71526F852632}"/>
              </a:ext>
            </a:extLst>
          </p:cNvPr>
          <p:cNvSpPr txBox="1"/>
          <p:nvPr/>
        </p:nvSpPr>
        <p:spPr>
          <a:xfrm>
            <a:off x="533400" y="4191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Bancadas e </a:t>
            </a:r>
            <a:r>
              <a:rPr lang="pt-BR" sz="1600" dirty="0" err="1"/>
              <a:t>skids</a:t>
            </a:r>
            <a:r>
              <a:rPr lang="pt-BR" sz="1600" dirty="0"/>
              <a:t> fabricados em inox ou aço com pintura em epóxi, móveis ou fixos, providos com válvulas, reguladores e manômetros.</a:t>
            </a:r>
          </a:p>
          <a:p>
            <a:r>
              <a:rPr lang="pt-BR" sz="1600" dirty="0"/>
              <a:t>Adequados para trabalhar em áreas classificadas.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12A2CED-88EA-507D-59A4-4DB4695F65AA}"/>
              </a:ext>
            </a:extLst>
          </p:cNvPr>
          <p:cNvSpPr txBox="1"/>
          <p:nvPr/>
        </p:nvSpPr>
        <p:spPr>
          <a:xfrm>
            <a:off x="5562600" y="176915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** </a:t>
            </a:r>
            <a:r>
              <a:rPr lang="pt-BR" sz="1600" dirty="0"/>
              <a:t>Opção de locação</a:t>
            </a:r>
            <a:r>
              <a:rPr lang="pt-BR" dirty="0"/>
              <a:t>**</a:t>
            </a:r>
          </a:p>
          <a:p>
            <a:r>
              <a:rPr lang="pt-BR" sz="1400" dirty="0"/>
              <a:t>   </a:t>
            </a:r>
            <a:r>
              <a:rPr lang="pt-BR" sz="1200" dirty="0"/>
              <a:t>Consultar para disponibilidade</a:t>
            </a:r>
          </a:p>
        </p:txBody>
      </p:sp>
    </p:spTree>
    <p:extLst>
      <p:ext uri="{BB962C8B-B14F-4D97-AF65-F5344CB8AC3E}">
        <p14:creationId xmlns:p14="http://schemas.microsoft.com/office/powerpoint/2010/main" val="5086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Gardner Denver Color Palette">
      <a:dk1>
        <a:srgbClr val="262729"/>
      </a:dk1>
      <a:lt1>
        <a:sysClr val="window" lastClr="FFFFFF"/>
      </a:lt1>
      <a:dk2>
        <a:srgbClr val="AC1E2D"/>
      </a:dk2>
      <a:lt2>
        <a:srgbClr val="8A8C93"/>
      </a:lt2>
      <a:accent1>
        <a:srgbClr val="FAA834"/>
      </a:accent1>
      <a:accent2>
        <a:srgbClr val="F26722"/>
      </a:accent2>
      <a:accent3>
        <a:srgbClr val="9CAD3B"/>
      </a:accent3>
      <a:accent4>
        <a:srgbClr val="009B7C"/>
      </a:accent4>
      <a:accent5>
        <a:srgbClr val="00879B"/>
      </a:accent5>
      <a:accent6>
        <a:srgbClr val="0F496B"/>
      </a:accent6>
      <a:hlink>
        <a:srgbClr val="AC1E2D"/>
      </a:hlink>
      <a:folHlink>
        <a:srgbClr val="2627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1089</Words>
  <Application>Microsoft Office PowerPoint</Application>
  <PresentationFormat>Apresentação na tela (4:3)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1_Custom Design</vt:lpstr>
      <vt:lpstr>Tema do Office</vt:lpstr>
      <vt:lpstr>   Bombas Hidropneumáticas  Gás Booster Bombas Triplex  Hidrojateadoras Válvulas Conexões e Acessórios   Mangueiras termoplásticas   Soluções em bombeamento de líquidos e gases em  sistemas de alta pressão</vt:lpstr>
      <vt:lpstr>Apresentação do PowerPoint</vt:lpstr>
      <vt:lpstr>Apresentação do PowerPoint</vt:lpstr>
      <vt:lpstr>Apresentação do PowerPoint</vt:lpstr>
      <vt:lpstr>  Equipamentos Hidropneumáticos </vt:lpstr>
      <vt:lpstr>Equipamentos Hidropneumáticos</vt:lpstr>
      <vt:lpstr>Equipamentos Hidropneumáticos</vt:lpstr>
      <vt:lpstr>Equipamentos Hidropneumáticos</vt:lpstr>
      <vt:lpstr>            Montagem de Bancadas e Skids </vt:lpstr>
      <vt:lpstr>    Acessórios de alta e ultra alta pressão</vt:lpstr>
      <vt:lpstr>Mangueiras termoplásticas de alta pressão</vt:lpstr>
      <vt:lpstr>Hidrojateadoras de alta pressão</vt:lpstr>
      <vt:lpstr>Acessórios para hidrojateamento: Pistolas, Bicos e Válvulas</vt:lpstr>
      <vt:lpstr>Bombas triplex de alta pressão </vt:lpstr>
      <vt:lpstr>Tabela de Bombas de alta pressão</vt:lpstr>
      <vt:lpstr>Tabela de bombas: Pressão x Vazão x Potência </vt:lpstr>
      <vt:lpstr>Automotiva: remoção de tintas em linha de pintura como ganchos, skids, suportes, grades, tanques, cabines de pintura, tubulações, etc.  Aviação: remoção de tintas em aeronaves, cabines de pintura, grades, remoção de carvão nas palhetas de turbinas.  Alimentícia: tanques de fermentação, equipamentos de engarrafamento, estruturas de esteiras transportadoras, pisos tubulações.  Construção Civil: corte de concreto, remoção da nata de cimento, decapagem de equipamentos, remoção de concreto, manutenção de pontes.  Naval: decapagem de tintas e ferrugens em deck, laterais e fundos do navio, porões, hélices, timão, tanque de lastro, casco, etc.  Química e Petroquímica: limpeza e decapagem em reatores, equipamentos, estruturas em zonas restritas a explosão, tanques de combustível, maquinário, cintas transportadoras, etc.   Hidroelétricas: decapagem em maquinários, estruturas, torres transmissoras de energia, tubos adutores, corte de concretos, etc.  Papel e Celulose: decapagem e limpeza em tanques, tubulações, estruturas de correias transportadoras, silo, máquina de papel, estruturas de caldeiras, fornalhas, etc.  </vt:lpstr>
      <vt:lpstr>Indústria Mineira: limpeza de equipamentos, correias transportadoras, ferroviárias, etc.   Plataforma de Petróleo: remoção de tintas e ferrugens em pisos, paredes, tetos, estruturas, tubulações, tanques de lastro, equipamentos, etc.   Açucareira: limpeza de aquecedores, evaporadores, caldeiras, moendas, caminhões, etc.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2023-03-17T19:25:03Z</dcterms:created>
  <dcterms:modified xsi:type="dcterms:W3CDTF">2023-03-17T19:28:19Z</dcterms:modified>
</cp:coreProperties>
</file>